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Lst>
  <p:sldIdLst>
    <p:sldId id="256" r:id="rId25"/>
    <p:sldId id="257" r:id="rId26"/>
    <p:sldId id="258" r:id="rId27"/>
    <p:sldId id="259" r:id="rId28"/>
    <p:sldId id="260" r:id="rId29"/>
    <p:sldId id="261" r:id="rId30"/>
    <p:sldId id="262" r:id="rId31"/>
    <p:sldId id="263" r:id="rId32"/>
    <p:sldId id="264" r:id="rId33"/>
    <p:sldId id="265" r:id="rId34"/>
    <p:sldId id="266" r:id="rId35"/>
    <p:sldId id="267" r:id="rId3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2.xml"/><Relationship Id="rId39"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Master" Target="slideMasters/slideMaster21.xml"/><Relationship Id="rId34" Type="http://schemas.openxmlformats.org/officeDocument/2006/relationships/slide" Target="slides/slide10.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1.xml"/><Relationship Id="rId33" Type="http://schemas.openxmlformats.org/officeDocument/2006/relationships/slide" Target="slides/slide9.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5.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4.xml"/><Relationship Id="rId36" Type="http://schemas.openxmlformats.org/officeDocument/2006/relationships/slide" Target="slides/slide12.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3.xml"/><Relationship Id="rId30" Type="http://schemas.openxmlformats.org/officeDocument/2006/relationships/slide" Target="slides/slide6.xml"/><Relationship Id="rId35"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4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51"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5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5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4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652680"/>
            <a:ext cx="4260960" cy="156024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5" name="Google Shape;11;p2"/>
          <p:cNvCxnSpPr/>
          <p:nvPr/>
        </p:nvCxnSpPr>
        <p:spPr>
          <a:xfrm>
            <a:off x="-230760" y="233640"/>
            <a:ext cx="9678960" cy="360"/>
          </a:xfrm>
          <a:prstGeom prst="straightConnector1">
            <a:avLst/>
          </a:prstGeom>
          <a:ln w="9525">
            <a:solidFill>
              <a:srgbClr val="BFCE84"/>
            </a:solidFill>
            <a:round/>
          </a:ln>
        </p:spPr>
      </p:cxnSp>
      <p:sp>
        <p:nvSpPr>
          <p:cNvPr id="2" name="Google Shape;12;p2"/>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30" name="Google Shape;105;p19"/>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713160" y="539640"/>
            <a:ext cx="3189600" cy="88632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32" name="Google Shape;109;p20"/>
          <p:cNvCxnSpPr/>
          <p:nvPr/>
        </p:nvCxnSpPr>
        <p:spPr>
          <a:xfrm>
            <a:off x="-230760" y="233640"/>
            <a:ext cx="9678960" cy="360"/>
          </a:xfrm>
          <a:prstGeom prst="straightConnector1">
            <a:avLst/>
          </a:prstGeom>
          <a:ln w="9525">
            <a:solidFill>
              <a:srgbClr val="BFCE84"/>
            </a:solidFill>
            <a:round/>
          </a:ln>
        </p:spPr>
      </p:cxnSp>
      <p:sp>
        <p:nvSpPr>
          <p:cNvPr id="33" name="Google Shape;110;p20"/>
          <p:cNvSpPr/>
          <p:nvPr/>
        </p:nvSpPr>
        <p:spPr>
          <a:xfrm flipH="1">
            <a:off x="-72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4574880" y="3092760"/>
            <a:ext cx="3855600" cy="151092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36" name="PlaceHolder 2"/>
          <p:cNvSpPr>
            <a:spLocks noGrp="1"/>
          </p:cNvSpPr>
          <p:nvPr>
            <p:ph type="title"/>
          </p:nvPr>
        </p:nvSpPr>
        <p:spPr>
          <a:xfrm>
            <a:off x="713160" y="835920"/>
            <a:ext cx="1257840" cy="91548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Autofit/>
          </a:bodyPr>
          <a:lstStyle/>
          <a:p>
            <a:pPr indent="0" algn="ctr">
              <a:lnSpc>
                <a:spcPct val="100000"/>
              </a:lnSpc>
              <a:buNone/>
            </a:pPr>
            <a:r>
              <a:rPr lang="fr-FR" sz="6000" b="0" strike="noStrike" spc="-1">
                <a:solidFill>
                  <a:schemeClr val="dk2"/>
                </a:solidFill>
                <a:latin typeface="Atkinson Hyperlegible Next Medium"/>
                <a:ea typeface="Atkinson Hyperlegible Next Medium"/>
              </a:rPr>
              <a:t>xx%</a:t>
            </a:r>
            <a:endParaRPr lang="fr-FR" sz="6000" b="0" strike="noStrike" spc="-1">
              <a:solidFill>
                <a:schemeClr val="dk1"/>
              </a:solidFill>
              <a:latin typeface="Arial"/>
            </a:endParaRPr>
          </a:p>
        </p:txBody>
      </p:sp>
      <p:sp>
        <p:nvSpPr>
          <p:cNvPr id="37" name="Google Shape;16;p3"/>
          <p:cNvSpPr/>
          <p:nvPr/>
        </p:nvSpPr>
        <p:spPr>
          <a:xfrm>
            <a:off x="-77040" y="-92880"/>
            <a:ext cx="26215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38" name="Google Shape;17;p3"/>
          <p:cNvCxnSpPr/>
          <p:nvPr/>
        </p:nvCxnSpPr>
        <p:spPr>
          <a:xfrm>
            <a:off x="-230760" y="233640"/>
            <a:ext cx="9678960" cy="360"/>
          </a:xfrm>
          <a:prstGeom prst="straightConnector1">
            <a:avLst/>
          </a:prstGeom>
          <a:ln w="9525">
            <a:solidFill>
              <a:srgbClr val="BFCE84"/>
            </a:solidFill>
            <a:round/>
          </a:ln>
        </p:spPr>
      </p:cxnSp>
      <p:sp>
        <p:nvSpPr>
          <p:cNvPr id="39"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0" name="Google Shape;112;p21"/>
          <p:cNvCxnSpPr/>
          <p:nvPr/>
        </p:nvCxnSpPr>
        <p:spPr>
          <a:xfrm>
            <a:off x="-230760" y="233640"/>
            <a:ext cx="9678960" cy="360"/>
          </a:xfrm>
          <a:prstGeom prst="straightConnector1">
            <a:avLst/>
          </a:prstGeom>
          <a:ln w="9525">
            <a:solidFill>
              <a:srgbClr val="BFCE84"/>
            </a:solidFill>
            <a:round/>
          </a:ln>
        </p:spPr>
      </p:cxnSp>
      <p:sp>
        <p:nvSpPr>
          <p:cNvPr id="41" name="Google Shape;113;p21"/>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2" name="Google Shape;115;p22"/>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44" name="PlaceHolder 2"/>
          <p:cNvSpPr>
            <a:spLocks noGrp="1"/>
          </p:cNvSpPr>
          <p:nvPr>
            <p:ph type="body"/>
          </p:nvPr>
        </p:nvSpPr>
        <p:spPr>
          <a:xfrm>
            <a:off x="720000" y="1215720"/>
            <a:ext cx="7703640" cy="17233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cxnSp>
        <p:nvCxnSpPr>
          <p:cNvPr id="45" name="Google Shape;21;p4"/>
          <p:cNvCxnSpPr/>
          <p:nvPr/>
        </p:nvCxnSpPr>
        <p:spPr>
          <a:xfrm>
            <a:off x="-230760" y="233640"/>
            <a:ext cx="9678960" cy="360"/>
          </a:xfrm>
          <a:prstGeom prst="straightConnector1">
            <a:avLst/>
          </a:prstGeom>
          <a:ln w="9525">
            <a:solidFill>
              <a:srgbClr val="BFCE84"/>
            </a:solidFill>
            <a:round/>
          </a:ln>
        </p:spPr>
      </p:cxnSp>
      <p:sp>
        <p:nvSpPr>
          <p:cNvPr id="46" name="Google Shape;22;p4"/>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0" name="Google Shape;29;p5"/>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5" name="Google Shape;32;p6"/>
          <p:cNvCxnSpPr/>
          <p:nvPr/>
        </p:nvCxnSpPr>
        <p:spPr>
          <a:xfrm>
            <a:off x="-230760" y="233640"/>
            <a:ext cx="9678960" cy="360"/>
          </a:xfrm>
          <a:prstGeom prst="straightConnector1">
            <a:avLst/>
          </a:prstGeom>
          <a:ln w="9525">
            <a:solidFill>
              <a:srgbClr val="BFCE84"/>
            </a:solidFill>
            <a:round/>
          </a:ln>
        </p:spPr>
      </p:cxnSp>
      <p:sp>
        <p:nvSpPr>
          <p:cNvPr id="56" name="Google Shape;33;p6"/>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9" name="Google Shape;37;p7"/>
          <p:cNvCxnSpPr/>
          <p:nvPr/>
        </p:nvCxnSpPr>
        <p:spPr>
          <a:xfrm>
            <a:off x="-230760" y="233640"/>
            <a:ext cx="9678960" cy="360"/>
          </a:xfrm>
          <a:prstGeom prst="straightConnector1">
            <a:avLst/>
          </a:prstGeom>
          <a:ln w="9525">
            <a:solidFill>
              <a:srgbClr val="BFCE84"/>
            </a:solidFill>
            <a:round/>
          </a:ln>
        </p:spPr>
      </p:cxnSp>
      <p:sp>
        <p:nvSpPr>
          <p:cNvPr id="60" name="Google Shape;38;p7"/>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713160" y="1159560"/>
            <a:ext cx="4581000" cy="1044720"/>
          </a:xfrm>
          <a:prstGeom prst="rect">
            <a:avLst/>
          </a:prstGeom>
          <a:noFill/>
          <a:ln w="0">
            <a:noFill/>
          </a:ln>
        </p:spPr>
        <p:txBody>
          <a:bodyPr lIns="91440" tIns="91440" rIns="91440" bIns="91440" anchor="b">
            <a:noAutofit/>
          </a:bodyPr>
          <a:lstStyle/>
          <a:p>
            <a:pPr indent="0">
              <a:lnSpc>
                <a:spcPct val="100000"/>
              </a:lnSpc>
              <a:buNone/>
            </a:pPr>
            <a:r>
              <a:rPr lang="fr-FR" sz="6000" b="0" strike="noStrike" spc="-1">
                <a:solidFill>
                  <a:schemeClr val="dk1"/>
                </a:solidFill>
                <a:latin typeface="Atkinson Hyperlegible Next Medium"/>
                <a:ea typeface="Atkinson Hyperlegible Next Medium"/>
              </a:rPr>
              <a:t>xx%</a:t>
            </a:r>
            <a:endParaRPr lang="fr-FR" sz="6000" b="0" strike="noStrike" spc="-1">
              <a:solidFill>
                <a:schemeClr val="dk1"/>
              </a:solidFill>
              <a:latin typeface="Arial"/>
            </a:endParaRPr>
          </a:p>
        </p:txBody>
      </p:sp>
      <p:cxnSp>
        <p:nvCxnSpPr>
          <p:cNvPr id="7" name="Google Shape;50;p11"/>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2135520" y="1441800"/>
            <a:ext cx="4872600" cy="118692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64" name="PlaceHolder 2"/>
          <p:cNvSpPr>
            <a:spLocks noGrp="1"/>
          </p:cNvSpPr>
          <p:nvPr>
            <p:ph type="title"/>
          </p:nvPr>
        </p:nvSpPr>
        <p:spPr>
          <a:xfrm>
            <a:off x="720000" y="4014360"/>
            <a:ext cx="7703640" cy="572400"/>
          </a:xfrm>
          <a:prstGeom prst="rect">
            <a:avLst/>
          </a:prstGeom>
          <a:solidFill>
            <a:schemeClr val="dk1"/>
          </a:solidFill>
          <a:ln w="0">
            <a:noFill/>
          </a:ln>
        </p:spPr>
        <p:txBody>
          <a:bodyPr lIns="91440" tIns="91440" rIns="91440" bIns="91440" anchor="t">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5" name="Google Shape;121;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7" name="Google Shape;124;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 name="Google Shape;53;p13"/>
          <p:cNvSpPr/>
          <p:nvPr/>
        </p:nvSpPr>
        <p:spPr>
          <a:xfrm>
            <a:off x="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9" name="PlaceHolder 1"/>
          <p:cNvSpPr>
            <a:spLocks noGrp="1"/>
          </p:cNvSpPr>
          <p:nvPr>
            <p:ph type="title"/>
          </p:nvPr>
        </p:nvSpPr>
        <p:spPr>
          <a:xfrm>
            <a:off x="720000" y="444960"/>
            <a:ext cx="68162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10" name="PlaceHolder 2"/>
          <p:cNvSpPr>
            <a:spLocks noGrp="1"/>
          </p:cNvSpPr>
          <p:nvPr>
            <p:ph type="title"/>
          </p:nvPr>
        </p:nvSpPr>
        <p:spPr>
          <a:xfrm>
            <a:off x="432432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1" name="PlaceHolder 3"/>
          <p:cNvSpPr>
            <a:spLocks noGrp="1"/>
          </p:cNvSpPr>
          <p:nvPr>
            <p:ph type="title"/>
          </p:nvPr>
        </p:nvSpPr>
        <p:spPr>
          <a:xfrm>
            <a:off x="432432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2" name="PlaceHolder 4"/>
          <p:cNvSpPr>
            <a:spLocks noGrp="1"/>
          </p:cNvSpPr>
          <p:nvPr>
            <p:ph type="title"/>
          </p:nvPr>
        </p:nvSpPr>
        <p:spPr>
          <a:xfrm>
            <a:off x="664416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3" name="PlaceHolder 5"/>
          <p:cNvSpPr>
            <a:spLocks noGrp="1"/>
          </p:cNvSpPr>
          <p:nvPr>
            <p:ph type="title"/>
          </p:nvPr>
        </p:nvSpPr>
        <p:spPr>
          <a:xfrm>
            <a:off x="664416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cxnSp>
        <p:nvCxnSpPr>
          <p:cNvPr id="14" name="Google Shape;63;p13"/>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720000" y="1637640"/>
            <a:ext cx="3286080" cy="1062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cxnSp>
        <p:nvCxnSpPr>
          <p:cNvPr id="16" name="Google Shape;67;p14"/>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18" name="Google Shape;71;p15"/>
          <p:cNvCxnSpPr/>
          <p:nvPr/>
        </p:nvCxnSpPr>
        <p:spPr>
          <a:xfrm>
            <a:off x="-230760" y="233640"/>
            <a:ext cx="9678960" cy="360"/>
          </a:xfrm>
          <a:prstGeom prst="straightConnector1">
            <a:avLst/>
          </a:prstGeom>
          <a:ln w="9525">
            <a:solidFill>
              <a:srgbClr val="BFCE84"/>
            </a:solidFill>
            <a:round/>
          </a:ln>
        </p:spPr>
      </p:cxnSp>
      <p:sp>
        <p:nvSpPr>
          <p:cNvPr id="19" name="Google Shape;72;p15"/>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1" name="Google Shape;74;p16"/>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 name="PlaceHolder 1"/>
          <p:cNvSpPr>
            <a:spLocks noGrp="1"/>
          </p:cNvSpPr>
          <p:nvPr>
            <p:ph type="body"/>
          </p:nvPr>
        </p:nvSpPr>
        <p:spPr>
          <a:xfrm>
            <a:off x="5400000" y="0"/>
            <a:ext cx="37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23" name="PlaceHolder 2"/>
          <p:cNvSpPr>
            <a:spLocks noGrp="1"/>
          </p:cNvSpPr>
          <p:nvPr>
            <p:ph type="title"/>
          </p:nvPr>
        </p:nvSpPr>
        <p:spPr>
          <a:xfrm>
            <a:off x="720000" y="793080"/>
            <a:ext cx="3899160" cy="1368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5" name="Google Shape;86;p17"/>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7" name="Google Shape;101;p18"/>
          <p:cNvCxnSpPr/>
          <p:nvPr/>
        </p:nvCxnSpPr>
        <p:spPr>
          <a:xfrm>
            <a:off x="-230760" y="233640"/>
            <a:ext cx="9678960" cy="360"/>
          </a:xfrm>
          <a:prstGeom prst="straightConnector1">
            <a:avLst/>
          </a:prstGeom>
          <a:ln w="9525">
            <a:solidFill>
              <a:srgbClr val="BFCE84"/>
            </a:solidFill>
            <a:round/>
          </a:ln>
        </p:spPr>
      </p:cxnSp>
      <p:sp>
        <p:nvSpPr>
          <p:cNvPr id="28" name="Google Shape;102;p18"/>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6.png"/><Relationship Id="rId1" Type="http://schemas.openxmlformats.org/officeDocument/2006/relationships/slideLayout" Target="../slideLayouts/slideLayout11.xml"/><Relationship Id="rId4" Type="http://schemas.openxmlformats.org/officeDocument/2006/relationships/hyperlink" Target="http://bit.ly/2TtBDf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714240" y="657360"/>
            <a:ext cx="4257360" cy="1561680"/>
          </a:xfrm>
          <a:prstGeom prst="rect">
            <a:avLst/>
          </a:prstGeom>
          <a:noFill/>
          <a:ln w="0">
            <a:noFill/>
          </a:ln>
        </p:spPr>
        <p:txBody>
          <a:bodyPr lIns="91440" tIns="91440" rIns="91440" bIns="91440" anchor="b">
            <a:normAutofit fontScale="90394"/>
          </a:bodyPr>
          <a:lstStyle/>
          <a:p>
            <a:pPr indent="0">
              <a:lnSpc>
                <a:spcPct val="100000"/>
              </a:lnSpc>
              <a:buNone/>
              <a:tabLst>
                <a:tab pos="0" algn="l"/>
              </a:tabLst>
            </a:pPr>
            <a:r>
              <a:rPr lang="en" sz="5000" b="0" strike="noStrike" spc="-1">
                <a:solidFill>
                  <a:schemeClr val="dk1"/>
                </a:solidFill>
                <a:latin typeface="Atkinson Hyperlegible Next SemiBold"/>
                <a:ea typeface="Atkinson Hyperlegible Next SemiBold"/>
              </a:rPr>
              <a:t>Rubber &amp; Spice Exchange</a:t>
            </a:r>
            <a:endParaRPr lang="fr-FR" sz="5000" b="0" strike="noStrike" spc="-1">
              <a:solidFill>
                <a:schemeClr val="dk1"/>
              </a:solidFill>
              <a:latin typeface="Arial"/>
            </a:endParaRPr>
          </a:p>
        </p:txBody>
      </p:sp>
      <p:sp>
        <p:nvSpPr>
          <p:cNvPr id="71" name="PlaceHolder 2"/>
          <p:cNvSpPr>
            <a:spLocks noGrp="1"/>
          </p:cNvSpPr>
          <p:nvPr>
            <p:ph type="subTitle"/>
          </p:nvPr>
        </p:nvSpPr>
        <p:spPr>
          <a:xfrm>
            <a:off x="714240" y="2381400"/>
            <a:ext cx="4257360" cy="380520"/>
          </a:xfrm>
          <a:prstGeom prst="rect">
            <a:avLst/>
          </a:prstGeom>
          <a:noFill/>
          <a:ln w="0">
            <a:noFill/>
          </a:ln>
        </p:spPr>
        <p:txBody>
          <a:bodyPr lIns="91440" tIns="91440" rIns="91440" bIns="91440" anchor="t">
            <a:normAutofit fontScale="86943"/>
          </a:bodyPr>
          <a:lstStyle/>
          <a:p>
            <a:pPr indent="0" algn="ctr">
              <a:buNone/>
            </a:pPr>
            <a:endParaRPr lang="en-US" sz="1600" b="0" strike="noStrike" spc="-1" dirty="0">
              <a:solidFill>
                <a:schemeClr val="dk1"/>
              </a:solidFill>
              <a:latin typeface="Albert Sans"/>
              <a:ea typeface="Albert Sans"/>
            </a:endParaRPr>
          </a:p>
        </p:txBody>
      </p:sp>
      <p:sp>
        <p:nvSpPr>
          <p:cNvPr id="72" name="Google Shape;133;p27"/>
          <p:cNvSpPr/>
          <p:nvPr/>
        </p:nvSpPr>
        <p:spPr>
          <a:xfrm>
            <a:off x="5400000" y="0"/>
            <a:ext cx="374364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fontScale="83866"/>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Future Enhancements: Payment Module and Factory Connections</a:t>
            </a:r>
            <a:endParaRPr lang="fr-FR" sz="2600" b="0" strike="noStrike" spc="-1">
              <a:solidFill>
                <a:schemeClr val="dk1"/>
              </a:solidFill>
              <a:latin typeface="Arial"/>
            </a:endParaRPr>
          </a:p>
        </p:txBody>
      </p:sp>
      <p:sp>
        <p:nvSpPr>
          <p:cNvPr id="106"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Future developments include the integration of an advanced payment module that will simplify transactions. Additionally, the platform aims to connect with local factories within a 50km radius of users, enhancing accessibility and promoting local trade, thus streamlining the buying process.</a:t>
            </a:r>
            <a:endParaRPr lang="en-US" sz="1200" b="0" strike="noStrike" spc="-1">
              <a:solidFill>
                <a:srgbClr val="FFFFFF"/>
              </a:solidFill>
              <a:latin typeface="OpenSymbol"/>
            </a:endParaRPr>
          </a:p>
        </p:txBody>
      </p:sp>
      <p:sp>
        <p:nvSpPr>
          <p:cNvPr id="107"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Conclusions</a:t>
            </a:r>
            <a:endParaRPr lang="fr-FR" sz="2600" b="0" strike="noStrike" spc="-1">
              <a:solidFill>
                <a:schemeClr val="dk1"/>
              </a:solidFill>
              <a:latin typeface="Arial"/>
            </a:endParaRPr>
          </a:p>
        </p:txBody>
      </p:sp>
      <p:sp>
        <p:nvSpPr>
          <p:cNvPr id="109"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The proposed Rubber &amp; Spice Exchange aims to address existing system challenges by enhancing user experience, streamlining transactions, and establishing a reliable trade environment. Through innovative technology and thoughtful design, this platform is poised to transform the way users engage in buying and selling rubber and spice products.</a:t>
            </a:r>
            <a:endParaRPr lang="en-US" sz="1200" b="0" strike="noStrike" spc="-1">
              <a:solidFill>
                <a:srgbClr val="FFFFFF"/>
              </a:solidFill>
              <a:latin typeface="OpenSymbol"/>
            </a:endParaRPr>
          </a:p>
        </p:txBody>
      </p:sp>
      <p:sp>
        <p:nvSpPr>
          <p:cNvPr id="110"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714240" y="542880"/>
            <a:ext cx="3190680" cy="885600"/>
          </a:xfrm>
          <a:prstGeom prst="rect">
            <a:avLst/>
          </a:prstGeom>
          <a:noFill/>
          <a:ln w="0">
            <a:noFill/>
          </a:ln>
        </p:spPr>
        <p:txBody>
          <a:bodyPr lIns="91440" tIns="91440" rIns="91440" bIns="91440" anchor="b">
            <a:normAutofit fontScale="93594"/>
          </a:bodyPr>
          <a:lstStyle/>
          <a:p>
            <a:pPr indent="0">
              <a:lnSpc>
                <a:spcPct val="100000"/>
              </a:lnSpc>
              <a:buNone/>
              <a:tabLst>
                <a:tab pos="0" algn="l"/>
              </a:tabLst>
            </a:pPr>
            <a:r>
              <a:rPr lang="en" sz="5000" b="0" strike="noStrike" spc="-1">
                <a:solidFill>
                  <a:schemeClr val="dk1"/>
                </a:solidFill>
                <a:latin typeface="Atkinson Hyperlegible Next SemiBold"/>
                <a:ea typeface="Atkinson Hyperlegible Next SemiBold"/>
              </a:rPr>
              <a:t>Thank you!</a:t>
            </a:r>
            <a:endParaRPr lang="fr-FR" sz="5000" b="0" strike="noStrike" spc="-1">
              <a:solidFill>
                <a:schemeClr val="dk1"/>
              </a:solidFill>
              <a:latin typeface="Arial"/>
            </a:endParaRPr>
          </a:p>
        </p:txBody>
      </p:sp>
      <p:sp>
        <p:nvSpPr>
          <p:cNvPr id="112" name="PlaceHolder 2"/>
          <p:cNvSpPr>
            <a:spLocks noGrp="1"/>
          </p:cNvSpPr>
          <p:nvPr>
            <p:ph type="subTitle"/>
          </p:nvPr>
        </p:nvSpPr>
        <p:spPr>
          <a:xfrm>
            <a:off x="3905280" y="542880"/>
            <a:ext cx="4333680" cy="81864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1400" b="1" strike="noStrike" spc="-1">
                <a:solidFill>
                  <a:schemeClr val="dk1"/>
                </a:solidFill>
                <a:latin typeface="Albert Sans"/>
                <a:ea typeface="Albert Sans"/>
              </a:rPr>
              <a:t>Do you have any questions?</a:t>
            </a:r>
            <a:endParaRPr lang="en-US" sz="1400" b="0" strike="noStrike" spc="-1">
              <a:solidFill>
                <a:srgbClr val="FFFFFF"/>
              </a:solidFill>
              <a:latin typeface="OpenSymbol"/>
            </a:endParaRPr>
          </a:p>
        </p:txBody>
      </p:sp>
      <p:sp>
        <p:nvSpPr>
          <p:cNvPr id="113" name="Google Shape;335;p41"/>
          <p:cNvSpPr/>
          <p:nvPr/>
        </p:nvSpPr>
        <p:spPr>
          <a:xfrm>
            <a:off x="714240" y="3962520"/>
            <a:ext cx="2561760" cy="256680"/>
          </a:xfrm>
          <a:prstGeom prst="rect">
            <a:avLst/>
          </a:prstGeom>
          <a:noFill/>
          <a:ln w="0">
            <a:noFill/>
          </a:ln>
        </p:spPr>
        <p:style>
          <a:lnRef idx="0">
            <a:scrgbClr r="0" g="0" b="0"/>
          </a:lnRef>
          <a:fillRef idx="0">
            <a:scrgbClr r="0" g="0" b="0"/>
          </a:fillRef>
          <a:effectRef idx="0">
            <a:scrgbClr r="0" g="0" b="0"/>
          </a:effectRef>
          <a:fontRef idx="minor"/>
        </p:style>
        <p:txBody>
          <a:bodyPr lIns="870823080" tIns="128520" rIns="870823080" bIns="128520" anchor="t">
            <a:normAutofit/>
          </a:bodyPr>
          <a:lstStyle/>
          <a:p>
            <a:pPr defTabSz="914400">
              <a:lnSpc>
                <a:spcPct val="100000"/>
              </a:lnSpc>
              <a:tabLst>
                <a:tab pos="0" algn="l"/>
              </a:tabLst>
            </a:pPr>
            <a:r>
              <a:rPr lang="en" sz="1000" b="0" strike="noStrike" spc="-1">
                <a:solidFill>
                  <a:schemeClr val="dk1"/>
                </a:solidFill>
                <a:latin typeface="Arial"/>
              </a:rPr>
              <a:t>+00 000 000 000</a:t>
            </a:r>
            <a:endParaRPr lang="en-US" sz="1000" b="0" strike="noStrike" spc="-1">
              <a:solidFill>
                <a:srgbClr val="FFFFFF"/>
              </a:solidFill>
              <a:latin typeface="OpenSymbol"/>
            </a:endParaRPr>
          </a:p>
        </p:txBody>
      </p:sp>
      <p:sp>
        <p:nvSpPr>
          <p:cNvPr id="114" name="Google Shape;336;p41"/>
          <p:cNvSpPr/>
          <p:nvPr/>
        </p:nvSpPr>
        <p:spPr>
          <a:xfrm>
            <a:off x="714240" y="227664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r>
              <a:rPr lang="en" sz="1000" b="0" strike="noStrike" spc="-1">
                <a:solidFill>
                  <a:schemeClr val="dk1"/>
                </a:solidFill>
                <a:latin typeface="Arial"/>
              </a:rPr>
              <a:t>www.yourwebsite.com</a:t>
            </a:r>
            <a:endParaRPr lang="en-US" sz="1000" b="0" strike="noStrike" spc="-1">
              <a:solidFill>
                <a:srgbClr val="FFFFFF"/>
              </a:solidFill>
              <a:latin typeface="OpenSymbol"/>
            </a:endParaRPr>
          </a:p>
        </p:txBody>
      </p:sp>
      <p:sp>
        <p:nvSpPr>
          <p:cNvPr id="115" name="Google Shape;337;p41"/>
          <p:cNvSpPr/>
          <p:nvPr/>
        </p:nvSpPr>
        <p:spPr>
          <a:xfrm>
            <a:off x="2219400" y="229536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grpSp>
        <p:nvGrpSpPr>
          <p:cNvPr id="116" name="Google Shape;338;p41"/>
          <p:cNvGrpSpPr/>
          <p:nvPr/>
        </p:nvGrpSpPr>
        <p:grpSpPr>
          <a:xfrm>
            <a:off x="800280" y="2953080"/>
            <a:ext cx="275760" cy="275760"/>
            <a:chOff x="800280" y="2953080"/>
            <a:chExt cx="275760" cy="275760"/>
          </a:xfrm>
        </p:grpSpPr>
        <p:sp>
          <p:nvSpPr>
            <p:cNvPr id="117" name="Google Shape;339;p41"/>
            <p:cNvSpPr/>
            <p:nvPr/>
          </p:nvSpPr>
          <p:spPr>
            <a:xfrm>
              <a:off x="800280" y="2953080"/>
              <a:ext cx="275760" cy="275760"/>
            </a:xfrm>
            <a:custGeom>
              <a:avLst/>
              <a:gdLst>
                <a:gd name="textAreaLeft" fmla="*/ 0 w 275760"/>
                <a:gd name="textAreaRight" fmla="*/ 276120 w 275760"/>
                <a:gd name="textAreaTop" fmla="*/ 0 h 275760"/>
                <a:gd name="textAreaBottom" fmla="*/ 276120 h 2757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18" name="Google Shape;340;p41"/>
            <p:cNvSpPr/>
            <p:nvPr/>
          </p:nvSpPr>
          <p:spPr>
            <a:xfrm>
              <a:off x="864360" y="3018600"/>
              <a:ext cx="146880" cy="144000"/>
            </a:xfrm>
            <a:custGeom>
              <a:avLst/>
              <a:gdLst>
                <a:gd name="textAreaLeft" fmla="*/ 0 w 146880"/>
                <a:gd name="textAreaRight" fmla="*/ 147240 w 146880"/>
                <a:gd name="textAreaTop" fmla="*/ 0 h 144000"/>
                <a:gd name="textAreaBottom" fmla="*/ 144360 h 1440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72000" bIns="7200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19" name="Google Shape;341;p41"/>
            <p:cNvSpPr/>
            <p:nvPr/>
          </p:nvSpPr>
          <p:spPr>
            <a:xfrm>
              <a:off x="993960" y="2988720"/>
              <a:ext cx="37440" cy="37080"/>
            </a:xfrm>
            <a:custGeom>
              <a:avLst/>
              <a:gdLst>
                <a:gd name="textAreaLeft" fmla="*/ 0 w 37440"/>
                <a:gd name="textAreaRight" fmla="*/ 37800 w 37440"/>
                <a:gd name="textAreaTop" fmla="*/ 0 h 37080"/>
                <a:gd name="textAreaBottom" fmla="*/ 37440 h 370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18720" bIns="187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120" name="Google Shape;342;p41"/>
          <p:cNvGrpSpPr/>
          <p:nvPr/>
        </p:nvGrpSpPr>
        <p:grpSpPr>
          <a:xfrm>
            <a:off x="1666080" y="2953080"/>
            <a:ext cx="266400" cy="238320"/>
            <a:chOff x="1666080" y="2953080"/>
            <a:chExt cx="266400" cy="238320"/>
          </a:xfrm>
        </p:grpSpPr>
        <p:sp>
          <p:nvSpPr>
            <p:cNvPr id="121" name="Google Shape;343;p41"/>
            <p:cNvSpPr/>
            <p:nvPr/>
          </p:nvSpPr>
          <p:spPr>
            <a:xfrm>
              <a:off x="1675440" y="3037320"/>
              <a:ext cx="60840" cy="154080"/>
            </a:xfrm>
            <a:custGeom>
              <a:avLst/>
              <a:gdLst>
                <a:gd name="textAreaLeft" fmla="*/ 0 w 60840"/>
                <a:gd name="textAreaRight" fmla="*/ 61200 w 60840"/>
                <a:gd name="textAreaTop" fmla="*/ 0 h 154080"/>
                <a:gd name="textAreaBottom" fmla="*/ 154440 h 15408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77040" bIns="77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2" name="Google Shape;344;p41"/>
            <p:cNvSpPr/>
            <p:nvPr/>
          </p:nvSpPr>
          <p:spPr>
            <a:xfrm>
              <a:off x="1666080" y="295308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35280" bIns="3528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3" name="Google Shape;345;p41"/>
            <p:cNvSpPr/>
            <p:nvPr/>
          </p:nvSpPr>
          <p:spPr>
            <a:xfrm>
              <a:off x="1768680" y="3037320"/>
              <a:ext cx="163800" cy="154080"/>
            </a:xfrm>
            <a:custGeom>
              <a:avLst/>
              <a:gdLst>
                <a:gd name="textAreaLeft" fmla="*/ 0 w 163800"/>
                <a:gd name="textAreaRight" fmla="*/ 164160 w 163800"/>
                <a:gd name="textAreaTop" fmla="*/ 0 h 154080"/>
                <a:gd name="textAreaBottom" fmla="*/ 154440 h 15408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77040" bIns="770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
        <p:nvSpPr>
          <p:cNvPr id="124" name="Google Shape;346;p41"/>
          <p:cNvSpPr/>
          <p:nvPr/>
        </p:nvSpPr>
        <p:spPr>
          <a:xfrm>
            <a:off x="2530080" y="2953080"/>
            <a:ext cx="291240" cy="237600"/>
          </a:xfrm>
          <a:custGeom>
            <a:avLst/>
            <a:gdLst>
              <a:gd name="textAreaLeft" fmla="*/ 0 w 291240"/>
              <a:gd name="textAreaRight" fmla="*/ 291600 w 291240"/>
              <a:gd name="textAreaTop" fmla="*/ 0 h 237600"/>
              <a:gd name="textAreaBottom" fmla="*/ 237960 h 237600"/>
            </a:gdLst>
            <a:ahLst/>
            <a:cxnLst/>
            <a:rect l="textAreaLeft" t="textAreaTop" r="textAreaRight" b="textAreaBottom"/>
            <a:pathLst>
              <a:path w="7144" h="5835">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5" name="Google Shape;347;p41"/>
          <p:cNvSpPr/>
          <p:nvPr/>
        </p:nvSpPr>
        <p:spPr>
          <a:xfrm flipH="1">
            <a:off x="5610240" y="1359720"/>
            <a:ext cx="3532680" cy="378360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26" name="Google Shape;348;p41"/>
          <p:cNvSpPr/>
          <p:nvPr/>
        </p:nvSpPr>
        <p:spPr>
          <a:xfrm>
            <a:off x="714240" y="3333600"/>
            <a:ext cx="2742840" cy="30833640"/>
          </a:xfrm>
          <a:prstGeom prst="rect">
            <a:avLst/>
          </a:prstGeom>
          <a:noFill/>
          <a:ln w="0">
            <a:noFill/>
          </a:ln>
        </p:spPr>
        <p:style>
          <a:lnRef idx="0">
            <a:scrgbClr r="0" g="0" b="0"/>
          </a:lnRef>
          <a:fillRef idx="0">
            <a:scrgbClr r="0" g="0" b="0"/>
          </a:fillRef>
          <a:effectRef idx="0">
            <a:scrgbClr r="0" g="0" b="0"/>
          </a:effectRef>
          <a:fontRef idx="minor"/>
        </p:style>
        <p:txBody>
          <a:bodyPr lIns="870823080" tIns="7708680" rIns="870823080" bIns="7708680" anchor="t">
            <a:spAutoFit/>
          </a:bodyPr>
          <a:lstStyle/>
          <a:p>
            <a:pPr defTabSz="914400">
              <a:lnSpc>
                <a:spcPct val="100000"/>
              </a:lnSpc>
              <a:spcBef>
                <a:spcPts val="300"/>
              </a:spcBef>
              <a:tabLst>
                <a:tab pos="0" algn="l"/>
              </a:tabLst>
            </a:pPr>
            <a:r>
              <a:rPr lang="en" sz="1000" b="1" strike="noStrike" spc="-1">
                <a:solidFill>
                  <a:schemeClr val="dk1"/>
                </a:solidFill>
                <a:latin typeface="Arial"/>
              </a:rPr>
              <a:t>CREDITS:</a:t>
            </a:r>
            <a:r>
              <a:rPr lang="en" sz="1000" b="0" strike="noStrike" spc="-1">
                <a:solidFill>
                  <a:schemeClr val="dk1"/>
                </a:solidFill>
                <a:latin typeface="Arial"/>
              </a:rPr>
              <a:t> This presentation template was created by </a:t>
            </a:r>
            <a:r>
              <a:rPr lang="en" sz="1000" b="1" u="sng" strike="noStrike" spc="-1">
                <a:solidFill>
                  <a:schemeClr val="dk1"/>
                </a:solidFill>
                <a:uFillTx/>
                <a:latin typeface="Arial"/>
                <a:hlinkClick r:id="rId3"/>
              </a:rPr>
              <a:t>Slidesgo</a:t>
            </a:r>
            <a:r>
              <a:rPr lang="en" sz="1000" b="0" strike="noStrike" spc="-1">
                <a:solidFill>
                  <a:schemeClr val="dk1"/>
                </a:solidFill>
                <a:latin typeface="Arial"/>
              </a:rPr>
              <a:t>, and includes icons, infographics &amp; images by </a:t>
            </a:r>
            <a:r>
              <a:rPr lang="en" sz="1000" b="1" u="sng" strike="noStrike" spc="-1">
                <a:solidFill>
                  <a:schemeClr val="dk1"/>
                </a:solidFill>
                <a:uFillTx/>
                <a:latin typeface="Arial"/>
                <a:hlinkClick r:id="rId4"/>
              </a:rPr>
              <a:t>Freepik</a:t>
            </a:r>
            <a:r>
              <a:rPr lang="en" sz="1000" b="0" u="sng" strike="noStrike" spc="-1">
                <a:solidFill>
                  <a:schemeClr val="dk1"/>
                </a:solidFill>
                <a:uFillTx/>
                <a:latin typeface="Arial"/>
              </a:rPr>
              <a:t> </a:t>
            </a:r>
            <a:endParaRPr lang="en-US" sz="1000" b="0" strike="noStrike" spc="-1">
              <a:solidFill>
                <a:srgbClr val="FFFFFF"/>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Introduction</a:t>
            </a:r>
            <a:endParaRPr lang="fr-FR" sz="2600" b="0" strike="noStrike" spc="-1">
              <a:solidFill>
                <a:schemeClr val="dk1"/>
              </a:solidFill>
              <a:latin typeface="Arial"/>
            </a:endParaRPr>
          </a:p>
        </p:txBody>
      </p:sp>
      <p:sp>
        <p:nvSpPr>
          <p:cNvPr id="76"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The Rubber &amp; Spice Exchange is an innovative online marketplace for rubber milk, rubber products, spices, and spice powders. It connects buyers and sellers directly, enhancing transaction security and transparency while utilizing a comprehensive role-based access management system.</a:t>
            </a:r>
            <a:endParaRPr lang="en-US" sz="1200" b="0" strike="noStrike" spc="-1">
              <a:solidFill>
                <a:srgbClr val="FFFFFF"/>
              </a:solidFill>
              <a:latin typeface="OpenSymbol"/>
            </a:endParaRPr>
          </a:p>
        </p:txBody>
      </p:sp>
      <p:sp>
        <p:nvSpPr>
          <p:cNvPr id="77"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Google Shape;165;p30"/>
          <p:cNvSpPr/>
          <p:nvPr/>
        </p:nvSpPr>
        <p:spPr>
          <a:xfrm flipH="1">
            <a:off x="0" y="0"/>
            <a:ext cx="342792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79" name="PlaceHolder 1"/>
          <p:cNvSpPr>
            <a:spLocks noGrp="1"/>
          </p:cNvSpPr>
          <p:nvPr>
            <p:ph type="title"/>
          </p:nvPr>
        </p:nvSpPr>
        <p:spPr>
          <a:xfrm>
            <a:off x="4572000" y="3095640"/>
            <a:ext cx="3857400" cy="1514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Atkinson Hyperlegible Next SemiBold"/>
                <a:ea typeface="Atkinson Hyperlegible Next SemiBold"/>
              </a:rPr>
              <a:t>Existing System Issues</a:t>
            </a:r>
            <a:endParaRPr lang="fr-FR" sz="4000" b="0" strike="noStrike" spc="-1">
              <a:solidFill>
                <a:schemeClr val="dk1"/>
              </a:solidFill>
              <a:latin typeface="Arial"/>
            </a:endParaRPr>
          </a:p>
        </p:txBody>
      </p:sp>
      <p:sp>
        <p:nvSpPr>
          <p:cNvPr id="80" name="PlaceHolder 2"/>
          <p:cNvSpPr>
            <a:spLocks noGrp="1"/>
          </p:cNvSpPr>
          <p:nvPr>
            <p:ph type="title"/>
          </p:nvPr>
        </p:nvSpPr>
        <p:spPr>
          <a:xfrm>
            <a:off x="714240" y="838080"/>
            <a:ext cx="1257120" cy="91404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81153"/>
          </a:bodyPr>
          <a:lstStyle/>
          <a:p>
            <a:pPr indent="0" algn="ctr">
              <a:lnSpc>
                <a:spcPct val="100000"/>
              </a:lnSpc>
              <a:buNone/>
              <a:tabLst>
                <a:tab pos="0" algn="l"/>
              </a:tabLst>
            </a:pPr>
            <a:r>
              <a:rPr lang="en" sz="6000" b="0" strike="noStrike" spc="-1">
                <a:solidFill>
                  <a:schemeClr val="dk2"/>
                </a:solidFill>
                <a:latin typeface="Atkinson Hyperlegible Next Medium"/>
                <a:ea typeface="Atkinson Hyperlegible Next Medium"/>
              </a:rPr>
              <a:t>01</a:t>
            </a:r>
            <a:endParaRPr lang="fr-FR" sz="6000" b="0" strike="noStrike" spc="-1">
              <a:solidFill>
                <a:schemeClr val="dk1"/>
              </a:solidFill>
              <a:latin typeface="Arial"/>
            </a:endParaRPr>
          </a:p>
        </p:txBody>
      </p:sp>
      <p:sp>
        <p:nvSpPr>
          <p:cNvPr id="81"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82"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Challenges in Factory Location Discovery</a:t>
            </a:r>
            <a:endParaRPr lang="fr-FR" sz="2600" b="0" strike="noStrike" spc="-1">
              <a:solidFill>
                <a:schemeClr val="dk1"/>
              </a:solidFill>
              <a:latin typeface="Arial"/>
            </a:endParaRPr>
          </a:p>
        </p:txBody>
      </p:sp>
      <p:sp>
        <p:nvSpPr>
          <p:cNvPr id="84"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Users face difficulties in effectively locating factories for purchasing rubber and spices. The current system lacks a streamlined way for users to identify available suppliers within their proximity, hampering trade efficiency.</a:t>
            </a:r>
            <a:endParaRPr lang="en-US" sz="1200" b="0" strike="noStrike" spc="-1">
              <a:solidFill>
                <a:srgbClr val="FFFFFF"/>
              </a:solidFill>
              <a:latin typeface="OpenSymbol"/>
            </a:endParaRPr>
          </a:p>
        </p:txBody>
      </p:sp>
      <p:sp>
        <p:nvSpPr>
          <p:cNvPr id="85"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86"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fontScale="98485" lnSpcReduction="20000"/>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Transaction Processes and Reliability</a:t>
            </a:r>
            <a:endParaRPr lang="fr-FR" sz="2600" b="0" strike="noStrike" spc="-1">
              <a:solidFill>
                <a:schemeClr val="dk1"/>
              </a:solidFill>
              <a:latin typeface="Arial"/>
            </a:endParaRPr>
          </a:p>
        </p:txBody>
      </p:sp>
      <p:sp>
        <p:nvSpPr>
          <p:cNvPr id="88"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The existing transaction process raises concerns over reliability. Users often encounter delays and complications when making purchases, which diminishes their confidence in the platform. These issues must be addressed to facilitate secure and timely transactions.</a:t>
            </a:r>
            <a:endParaRPr lang="en-US" sz="1200" b="0" strike="noStrike" spc="-1">
              <a:solidFill>
                <a:srgbClr val="FFFFFF"/>
              </a:solidFill>
              <a:latin typeface="OpenSymbol"/>
            </a:endParaRPr>
          </a:p>
        </p:txBody>
      </p:sp>
      <p:sp>
        <p:nvSpPr>
          <p:cNvPr id="89"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User Obstacles in Buying and Selling</a:t>
            </a:r>
            <a:endParaRPr lang="fr-FR" sz="2600" b="0" strike="noStrike" spc="-1">
              <a:solidFill>
                <a:schemeClr val="dk1"/>
              </a:solidFill>
              <a:latin typeface="Arial"/>
            </a:endParaRPr>
          </a:p>
        </p:txBody>
      </p:sp>
      <p:sp>
        <p:nvSpPr>
          <p:cNvPr id="91"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Users encounter significant hurdles when attempting to buy and sell products on the platform. These challenges include a lack of transparency in product listings, inefficient communication between buyers and sellers, and barriers to accessing reliable product information, which collectively inhibit user engagement and transaction success.</a:t>
            </a:r>
            <a:endParaRPr lang="en-US" sz="1200" b="0" strike="noStrike" spc="-1">
              <a:solidFill>
                <a:srgbClr val="FFFFFF"/>
              </a:solidFill>
              <a:latin typeface="OpenSymbol"/>
            </a:endParaRPr>
          </a:p>
        </p:txBody>
      </p:sp>
      <p:sp>
        <p:nvSpPr>
          <p:cNvPr id="92"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Google Shape;165;p30"/>
          <p:cNvSpPr/>
          <p:nvPr/>
        </p:nvSpPr>
        <p:spPr>
          <a:xfrm flipH="1">
            <a:off x="0" y="0"/>
            <a:ext cx="342792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94" name="PlaceHolder 1"/>
          <p:cNvSpPr>
            <a:spLocks noGrp="1"/>
          </p:cNvSpPr>
          <p:nvPr>
            <p:ph type="title"/>
          </p:nvPr>
        </p:nvSpPr>
        <p:spPr>
          <a:xfrm>
            <a:off x="4572000" y="3095640"/>
            <a:ext cx="3857400" cy="1514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Atkinson Hyperlegible Next SemiBold"/>
                <a:ea typeface="Atkinson Hyperlegible Next SemiBold"/>
              </a:rPr>
              <a:t>Proposed System Overview</a:t>
            </a:r>
            <a:endParaRPr lang="fr-FR" sz="4000" b="0" strike="noStrike" spc="-1">
              <a:solidFill>
                <a:schemeClr val="dk1"/>
              </a:solidFill>
              <a:latin typeface="Arial"/>
            </a:endParaRPr>
          </a:p>
        </p:txBody>
      </p:sp>
      <p:sp>
        <p:nvSpPr>
          <p:cNvPr id="95" name="PlaceHolder 2"/>
          <p:cNvSpPr>
            <a:spLocks noGrp="1"/>
          </p:cNvSpPr>
          <p:nvPr>
            <p:ph type="title"/>
          </p:nvPr>
        </p:nvSpPr>
        <p:spPr>
          <a:xfrm>
            <a:off x="714240" y="838080"/>
            <a:ext cx="1257120" cy="91404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81153"/>
          </a:bodyPr>
          <a:lstStyle/>
          <a:p>
            <a:pPr indent="0" algn="ctr">
              <a:lnSpc>
                <a:spcPct val="100000"/>
              </a:lnSpc>
              <a:buNone/>
              <a:tabLst>
                <a:tab pos="0" algn="l"/>
              </a:tabLst>
            </a:pPr>
            <a:r>
              <a:rPr lang="en" sz="6000" b="0" strike="noStrike" spc="-1">
                <a:solidFill>
                  <a:schemeClr val="dk2"/>
                </a:solidFill>
                <a:latin typeface="Atkinson Hyperlegible Next Medium"/>
                <a:ea typeface="Atkinson Hyperlegible Next Medium"/>
              </a:rPr>
              <a:t>02</a:t>
            </a:r>
            <a:endParaRPr lang="fr-FR" sz="6000" b="0" strike="noStrike" spc="-1">
              <a:solidFill>
                <a:schemeClr val="dk1"/>
              </a:solidFill>
              <a:latin typeface="Arial"/>
            </a:endParaRPr>
          </a:p>
        </p:txBody>
      </p:sp>
      <p:sp>
        <p:nvSpPr>
          <p:cNvPr id="96"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97"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Modules: Admin, Staff, User</a:t>
            </a:r>
            <a:endParaRPr lang="fr-FR" sz="2600" b="0" strike="noStrike" spc="-1">
              <a:solidFill>
                <a:schemeClr val="dk1"/>
              </a:solidFill>
              <a:latin typeface="Arial"/>
            </a:endParaRPr>
          </a:p>
        </p:txBody>
      </p:sp>
      <p:sp>
        <p:nvSpPr>
          <p:cNvPr id="99"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The proposed system features three key modules: Admin, Staff, and User. The Admin module oversees user verification, manages transactions, and provides oversight on product listings. The Staff module acts as a liaison, facilitating communication between Admin and Users. The User module empowers users to register, manage product listings, and engage in transactions effectively.</a:t>
            </a:r>
            <a:endParaRPr lang="en-US" sz="1200" b="0" strike="noStrike" spc="-1">
              <a:solidFill>
                <a:srgbClr val="FFFFFF"/>
              </a:solidFill>
              <a:latin typeface="OpenSymbol"/>
            </a:endParaRPr>
          </a:p>
        </p:txBody>
      </p:sp>
      <p:sp>
        <p:nvSpPr>
          <p:cNvPr id="100"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Technology Stack: Python, Django, SQLite</a:t>
            </a:r>
            <a:endParaRPr lang="fr-FR" sz="2600" b="0" strike="noStrike" spc="-1">
              <a:solidFill>
                <a:schemeClr val="dk1"/>
              </a:solidFill>
              <a:latin typeface="Arial"/>
            </a:endParaRPr>
          </a:p>
        </p:txBody>
      </p:sp>
      <p:sp>
        <p:nvSpPr>
          <p:cNvPr id="102"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The platform is built on a robust technology stack that includes Python and Django for both frontend and backend development. SQLite serves as the database solution, enabling efficient data storage and retrieval. This combination ensures a seamless user experience along with scalability and reliability in operations.</a:t>
            </a:r>
            <a:endParaRPr lang="en-US" sz="1200" b="0" strike="noStrike" spc="-1">
              <a:solidFill>
                <a:srgbClr val="FFFFFF"/>
              </a:solidFill>
              <a:latin typeface="OpenSymbol"/>
            </a:endParaRPr>
          </a:p>
        </p:txBody>
      </p:sp>
      <p:sp>
        <p:nvSpPr>
          <p:cNvPr id="103"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04"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theme/theme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118</TotalTime>
  <Words>479</Words>
  <Application>Microsoft Office PowerPoint</Application>
  <PresentationFormat>On-screen Show (16:9)</PresentationFormat>
  <Paragraphs>35</Paragraphs>
  <Slides>12</Slides>
  <Notes>0</Notes>
  <HiddenSlides>0</HiddenSlides>
  <MMClips>0</MMClips>
  <ScaleCrop>false</ScaleCrop>
  <HeadingPairs>
    <vt:vector size="6" baseType="variant">
      <vt:variant>
        <vt:lpstr>Fonts Used</vt:lpstr>
      </vt:variant>
      <vt:variant>
        <vt:i4>7</vt:i4>
      </vt:variant>
      <vt:variant>
        <vt:lpstr>Theme</vt:lpstr>
      </vt:variant>
      <vt:variant>
        <vt:i4>24</vt:i4>
      </vt:variant>
      <vt:variant>
        <vt:lpstr>Slide Titles</vt:lpstr>
      </vt:variant>
      <vt:variant>
        <vt:i4>12</vt:i4>
      </vt:variant>
    </vt:vector>
  </HeadingPairs>
  <TitlesOfParts>
    <vt:vector size="43" baseType="lpstr">
      <vt:lpstr>Albert Sans</vt:lpstr>
      <vt:lpstr>Arial</vt:lpstr>
      <vt:lpstr>Atkinson Hyperlegible Next Medium</vt:lpstr>
      <vt:lpstr>Atkinson Hyperlegible Next SemiBold</vt:lpstr>
      <vt:lpstr>OpenSymbol</vt:lpstr>
      <vt:lpstr>Symbol</vt:lpstr>
      <vt:lpstr>Wingdings</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Slidesgo Final Pages</vt:lpstr>
      <vt:lpstr>Slidesgo Final Pages</vt:lpstr>
      <vt:lpstr>Slidesgo Final Pages</vt:lpstr>
      <vt:lpstr>Rubber &amp; Spice Exchange</vt:lpstr>
      <vt:lpstr>Introduction</vt:lpstr>
      <vt:lpstr>Existing System Issues</vt:lpstr>
      <vt:lpstr>Challenges in Factory Location Discovery</vt:lpstr>
      <vt:lpstr>Transaction Processes and Reliability</vt:lpstr>
      <vt:lpstr>User Obstacles in Buying and Selling</vt:lpstr>
      <vt:lpstr>Proposed System Overview</vt:lpstr>
      <vt:lpstr>Modules: Admin, Staff, User</vt:lpstr>
      <vt:lpstr>Technology Stack: Python, Django, SQLite</vt:lpstr>
      <vt:lpstr>Future Enhancements: Payment Module and Factory Connections</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Rubber &amp; Spice Exchange</dc:title>
  <cp:lastModifiedBy>Jijo Ninan</cp:lastModifiedBy>
  <cp:revision>2</cp:revision>
  <dcterms:modified xsi:type="dcterms:W3CDTF">2025-07-01T04:43:51Z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2025-06-27T08:49:36Z</dcterms:created>
  <dc:creator>Unknown Creator</dc:creator>
  <dc:description/>
  <dc:language>en-US</dc:language>
  <cp:lastModifiedBy>Unknown Creator</cp:lastModifiedBy>
  <dcterms:modified xsi:type="dcterms:W3CDTF">2025-06-27T08:49:36Z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